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3/30/2020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3/30/2020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stem.org.uk/rx77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16179" y="1795720"/>
            <a:ext cx="8637073" cy="2541431"/>
          </a:xfrm>
        </p:spPr>
        <p:txBody>
          <a:bodyPr>
            <a:normAutofit fontScale="90000"/>
          </a:bodyPr>
          <a:lstStyle/>
          <a:p>
            <a:r>
              <a:rPr lang="en-US" dirty="0"/>
              <a:t>Strengthening Teaching and Learning of Forces - Classroom Materials</a:t>
            </a:r>
            <a:br>
              <a:rPr lang="en-US" dirty="0"/>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25243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This is one of a suite of CPD units from the Department for Education covering the five ‘key ideas’ at Key Stage Three (cells, interdependence, particles, forces and energy). </a:t>
            </a:r>
            <a:endParaRPr lang="en-US" dirty="0" smtClean="0"/>
          </a:p>
          <a:p>
            <a:r>
              <a:rPr lang="en-US" dirty="0" smtClean="0"/>
              <a:t>It </a:t>
            </a:r>
            <a:r>
              <a:rPr lang="en-US" dirty="0"/>
              <a:t>links with the </a:t>
            </a:r>
            <a:r>
              <a:rPr lang="en-US" dirty="0">
                <a:hlinkClick r:id="rId2"/>
              </a:rPr>
              <a:t>2002 Framework for Teaching Science: Years Seven, Eight and Nine</a:t>
            </a:r>
            <a:r>
              <a:rPr lang="en-US" dirty="0"/>
              <a:t> and builds on ideas within the misconceptions in Key Stage Three Science CPD unit.</a:t>
            </a:r>
            <a:endParaRPr lang="en-US" dirty="0"/>
          </a:p>
        </p:txBody>
      </p:sp>
    </p:spTree>
    <p:extLst>
      <p:ext uri="{BB962C8B-B14F-4D97-AF65-F5344CB8AC3E}">
        <p14:creationId xmlns:p14="http://schemas.microsoft.com/office/powerpoint/2010/main" val="1719962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Context</a:t>
            </a:r>
          </a:p>
        </p:txBody>
      </p:sp>
      <p:sp>
        <p:nvSpPr>
          <p:cNvPr id="3" name="Content Placeholder 2"/>
          <p:cNvSpPr>
            <a:spLocks noGrp="1"/>
          </p:cNvSpPr>
          <p:nvPr>
            <p:ph idx="1"/>
          </p:nvPr>
        </p:nvSpPr>
        <p:spPr/>
        <p:txBody>
          <a:bodyPr/>
          <a:lstStyle/>
          <a:p>
            <a:r>
              <a:rPr lang="en-US" dirty="0" smtClean="0"/>
              <a:t>This </a:t>
            </a:r>
            <a:r>
              <a:rPr lang="en-US" dirty="0"/>
              <a:t>CPD unit offers background information and practical suggestions to support classroom practice when teaching about forces. </a:t>
            </a:r>
            <a:endParaRPr lang="en-US" dirty="0" smtClean="0"/>
          </a:p>
          <a:p>
            <a:r>
              <a:rPr lang="en-US" dirty="0" smtClean="0"/>
              <a:t>It </a:t>
            </a:r>
            <a:r>
              <a:rPr lang="en-US" dirty="0"/>
              <a:t>considers how force arrows can represent the size and direction of forces and how students can be helped to understand forces which are difficult to </a:t>
            </a:r>
            <a:r>
              <a:rPr lang="en-US" dirty="0" err="1"/>
              <a:t>visualise</a:t>
            </a:r>
            <a:r>
              <a:rPr lang="en-US" dirty="0"/>
              <a:t> such as gravity, tension and friction. </a:t>
            </a:r>
            <a:endParaRPr lang="en-US" dirty="0" smtClean="0"/>
          </a:p>
          <a:p>
            <a:r>
              <a:rPr lang="en-US" dirty="0" smtClean="0"/>
              <a:t>The </a:t>
            </a:r>
            <a:r>
              <a:rPr lang="en-US" dirty="0"/>
              <a:t>final two sessions are dedicated to forces and motion, addressing progression issues and common misconceptions.</a:t>
            </a:r>
            <a:endParaRPr lang="en-US" dirty="0"/>
          </a:p>
        </p:txBody>
      </p:sp>
    </p:spTree>
    <p:extLst>
      <p:ext uri="{BB962C8B-B14F-4D97-AF65-F5344CB8AC3E}">
        <p14:creationId xmlns:p14="http://schemas.microsoft.com/office/powerpoint/2010/main" val="315585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a:t>
            </a:r>
          </a:p>
        </p:txBody>
      </p:sp>
      <p:sp>
        <p:nvSpPr>
          <p:cNvPr id="3" name="Content Placeholder 2"/>
          <p:cNvSpPr>
            <a:spLocks noGrp="1"/>
          </p:cNvSpPr>
          <p:nvPr>
            <p:ph idx="1"/>
          </p:nvPr>
        </p:nvSpPr>
        <p:spPr/>
        <p:txBody>
          <a:bodyPr/>
          <a:lstStyle/>
          <a:p>
            <a:r>
              <a:rPr lang="en-US" dirty="0" smtClean="0"/>
              <a:t>This </a:t>
            </a:r>
            <a:r>
              <a:rPr lang="en-US" dirty="0"/>
              <a:t>CPD unit is designed to be delivered to teachers wishing to improve their teaching of the forces ‘key idea’. </a:t>
            </a:r>
            <a:endParaRPr lang="en-US" dirty="0" smtClean="0"/>
          </a:p>
          <a:p>
            <a:r>
              <a:rPr lang="en-US" dirty="0" smtClean="0"/>
              <a:t>It </a:t>
            </a:r>
            <a:r>
              <a:rPr lang="en-US" dirty="0"/>
              <a:t>can be delivered as a single day's CPD or as four separate CPD sessions of 75 to 95 minutes. It is particularly useful for non-specialist teachers wishing to improve their subject knowledge and pedagogy. </a:t>
            </a:r>
            <a:endParaRPr lang="en-US" dirty="0" smtClean="0"/>
          </a:p>
          <a:p>
            <a:r>
              <a:rPr lang="en-US" dirty="0" smtClean="0"/>
              <a:t>It </a:t>
            </a:r>
            <a:r>
              <a:rPr lang="en-US" dirty="0"/>
              <a:t>is also useful for subject specialists to clarify their thinking about teaching interdependence.</a:t>
            </a:r>
            <a:endParaRPr lang="en-US" dirty="0"/>
          </a:p>
        </p:txBody>
      </p:sp>
    </p:spTree>
    <p:extLst>
      <p:ext uri="{BB962C8B-B14F-4D97-AF65-F5344CB8AC3E}">
        <p14:creationId xmlns:p14="http://schemas.microsoft.com/office/powerpoint/2010/main" val="1788681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a:t>
            </a:r>
            <a:endParaRPr lang="en-US" dirty="0"/>
          </a:p>
        </p:txBody>
      </p:sp>
      <p:sp>
        <p:nvSpPr>
          <p:cNvPr id="3" name="Content Placeholder 2"/>
          <p:cNvSpPr>
            <a:spLocks noGrp="1"/>
          </p:cNvSpPr>
          <p:nvPr>
            <p:ph idx="1"/>
          </p:nvPr>
        </p:nvSpPr>
        <p:spPr/>
        <p:txBody>
          <a:bodyPr/>
          <a:lstStyle/>
          <a:p>
            <a:r>
              <a:rPr lang="en-US" dirty="0" smtClean="0"/>
              <a:t>The </a:t>
            </a:r>
            <a:r>
              <a:rPr lang="en-US" dirty="0"/>
              <a:t>materials consist of separate tutor notes, participants’ notes and PowerPoint hyperlinked to video and animation files. Additional resources include force posters which match the video and animation files for students to annotate.</a:t>
            </a:r>
            <a:r>
              <a:rPr lang="en-US" dirty="0"/>
              <a:t/>
            </a:r>
            <a:br>
              <a:rPr lang="en-US" dirty="0"/>
            </a:br>
            <a:r>
              <a:rPr lang="en-US" dirty="0"/>
              <a:t>The four sessions are entitled:</a:t>
            </a:r>
            <a:r>
              <a:rPr lang="en-US" dirty="0"/>
              <a:t/>
            </a:r>
            <a:br>
              <a:rPr lang="en-US" dirty="0"/>
            </a:br>
            <a:r>
              <a:rPr lang="en-US" dirty="0"/>
              <a:t>• Session 1 What do pupils know about forces and the use of ‘force arrows’?</a:t>
            </a:r>
            <a:r>
              <a:rPr lang="en-US" dirty="0"/>
              <a:t/>
            </a:r>
            <a:br>
              <a:rPr lang="en-US" dirty="0"/>
            </a:br>
            <a:r>
              <a:rPr lang="en-US" dirty="0"/>
              <a:t>• Session 2 </a:t>
            </a:r>
            <a:r>
              <a:rPr lang="en-US" dirty="0" err="1"/>
              <a:t>Visualisation</a:t>
            </a:r>
            <a:r>
              <a:rPr lang="en-US" dirty="0"/>
              <a:t> of forces and their effects</a:t>
            </a:r>
            <a:r>
              <a:rPr lang="en-US" dirty="0"/>
              <a:t/>
            </a:r>
            <a:br>
              <a:rPr lang="en-US" dirty="0"/>
            </a:br>
            <a:r>
              <a:rPr lang="en-US" dirty="0"/>
              <a:t>• Session 3 What do pupils know about forces and motion?</a:t>
            </a:r>
            <a:r>
              <a:rPr lang="en-US" dirty="0"/>
              <a:t/>
            </a:r>
            <a:br>
              <a:rPr lang="en-US" dirty="0"/>
            </a:br>
            <a:r>
              <a:rPr lang="en-US" dirty="0"/>
              <a:t>• Session 4 Teaching and learning about forces and motion</a:t>
            </a:r>
            <a:endParaRPr lang="en-US" dirty="0"/>
          </a:p>
        </p:txBody>
      </p:sp>
    </p:spTree>
    <p:extLst>
      <p:ext uri="{BB962C8B-B14F-4D97-AF65-F5344CB8AC3E}">
        <p14:creationId xmlns:p14="http://schemas.microsoft.com/office/powerpoint/2010/main" val="175751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Reference:</a:t>
            </a:r>
            <a:endParaRPr lang="en-US" dirty="0"/>
          </a:p>
        </p:txBody>
      </p:sp>
      <p:sp>
        <p:nvSpPr>
          <p:cNvPr id="3" name="Content Placeholder 2"/>
          <p:cNvSpPr>
            <a:spLocks noGrp="1"/>
          </p:cNvSpPr>
          <p:nvPr>
            <p:ph idx="1"/>
          </p:nvPr>
        </p:nvSpPr>
        <p:spPr/>
        <p:txBody>
          <a:bodyPr/>
          <a:lstStyle/>
          <a:p>
            <a:pPr marL="0" indent="0">
              <a:lnSpc>
                <a:spcPct val="200000"/>
              </a:lnSpc>
              <a:buNone/>
            </a:pPr>
            <a:r>
              <a:rPr lang="en-US" dirty="0"/>
              <a:t>Strengthening Teaching and Learning Of Forces - Classroom Materials</a:t>
            </a:r>
          </a:p>
          <a:p>
            <a:pPr marL="0" indent="0">
              <a:lnSpc>
                <a:spcPct val="200000"/>
              </a:lnSpc>
              <a:buNone/>
            </a:pPr>
            <a:r>
              <a:rPr lang="en-US" dirty="0"/>
              <a:t>https://www.stem.org.uk/elibrary/resource/29854</a:t>
            </a:r>
            <a:endParaRPr lang="en-US" dirty="0"/>
          </a:p>
        </p:txBody>
      </p:sp>
    </p:spTree>
    <p:extLst>
      <p:ext uri="{BB962C8B-B14F-4D97-AF65-F5344CB8AC3E}">
        <p14:creationId xmlns:p14="http://schemas.microsoft.com/office/powerpoint/2010/main" val="30236951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4</TotalTime>
  <Words>248</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Gallery</vt:lpstr>
      <vt:lpstr>Strengthening Teaching and Learning of Forces - Classroom Materials </vt:lpstr>
      <vt:lpstr>PowerPoint Presentation</vt:lpstr>
      <vt:lpstr>Context</vt:lpstr>
      <vt:lpstr>Development</vt:lpstr>
      <vt:lpstr>Components</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Strengthening Teaching and Learning of Forces - Classroom Materials </dc:title>
  <dc:creator>Ventula</dc:creator>
  <cp:lastModifiedBy>Ventula</cp:lastModifiedBy>
  <cp:revision>1</cp:revision>
  <dcterms:created xsi:type="dcterms:W3CDTF">2020-03-30T10:56:55Z</dcterms:created>
  <dcterms:modified xsi:type="dcterms:W3CDTF">2020-03-30T11:01:43Z</dcterms:modified>
</cp:coreProperties>
</file>